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3175" cap="flat">
              <a:solidFill>
                <a:srgbClr val="3E231A"/>
              </a:solidFill>
              <a:prstDash val="solid"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3175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3175" cap="flat">
              <a:solidFill>
                <a:srgbClr val="3E231A"/>
              </a:solidFill>
              <a:prstDash val="solid"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3175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3175" cap="flat">
              <a:solidFill>
                <a:srgbClr val="3E231A"/>
              </a:solidFill>
              <a:prstDash val="solid"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3175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3175" cap="flat">
              <a:solidFill>
                <a:srgbClr val="3E231A"/>
              </a:solidFill>
              <a:prstDash val="solid"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3175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3E231A"/>
              </a:solidFill>
              <a:prstDash val="solid"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D231A"/>
              </a:solidFill>
              <a:prstDash val="solid"/>
              <a:miter lim="400000"/>
            </a:ln>
          </a:top>
          <a:bottom>
            <a:ln w="3175" cap="flat">
              <a:solidFill>
                <a:srgbClr val="3D231A"/>
              </a:solidFill>
              <a:prstDash val="solid"/>
              <a:miter lim="400000"/>
            </a:ln>
          </a:bottom>
          <a:insideH>
            <a:ln w="3175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3175" cap="flat">
              <a:solidFill>
                <a:srgbClr val="3D231A"/>
              </a:solidFill>
              <a:prstDash val="solid"/>
              <a:miter lim="400000"/>
            </a:ln>
          </a:left>
          <a:right>
            <a:ln w="3175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3175" cap="flat">
              <a:solidFill>
                <a:srgbClr val="3D231A"/>
              </a:solidFill>
              <a:prstDash val="solid"/>
              <a:miter lim="400000"/>
            </a:ln>
          </a:bottom>
          <a:insideH>
            <a:ln w="3175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D231A"/>
              </a:solidFill>
              <a:prstDash val="solid"/>
              <a:miter lim="400000"/>
            </a:ln>
          </a:top>
          <a:bottom>
            <a:ln w="3175" cap="flat">
              <a:solidFill>
                <a:srgbClr val="3D231A"/>
              </a:solidFill>
              <a:prstDash val="solid"/>
              <a:miter lim="400000"/>
            </a:ln>
          </a:bottom>
          <a:insideH>
            <a:ln w="3175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3E231A"/>
              </a:solidFill>
              <a:prstDash val="solid"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828D8E"/>
              </a:solidFill>
              <a:prstDash val="solid"/>
              <a:miter lim="400000"/>
            </a:ln>
          </a:top>
          <a:bottom>
            <a:ln w="3175" cap="flat">
              <a:solidFill>
                <a:srgbClr val="828D8E"/>
              </a:solidFill>
              <a:prstDash val="solid"/>
              <a:miter lim="400000"/>
            </a:ln>
          </a:bottom>
          <a:insideH>
            <a:ln w="3175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3175" cap="flat">
              <a:solidFill>
                <a:srgbClr val="828D8E"/>
              </a:solidFill>
              <a:prstDash val="solid"/>
              <a:miter lim="400000"/>
            </a:ln>
          </a:left>
          <a:right>
            <a:ln w="3175" cap="flat">
              <a:solidFill>
                <a:srgbClr val="828D8E"/>
              </a:solidFill>
              <a:prstDash val="solid"/>
              <a:miter lim="400000"/>
            </a:ln>
          </a:right>
          <a:top>
            <a:ln w="3175" cap="flat">
              <a:solidFill>
                <a:srgbClr val="828D8E"/>
              </a:solidFill>
              <a:prstDash val="solid"/>
              <a:miter lim="400000"/>
            </a:ln>
          </a:top>
          <a:bottom>
            <a:ln w="3175" cap="flat">
              <a:solidFill>
                <a:srgbClr val="828D8E"/>
              </a:solidFill>
              <a:prstDash val="solid"/>
              <a:miter lim="400000"/>
            </a:ln>
          </a:bottom>
          <a:insideH>
            <a:ln w="3175" cap="flat">
              <a:solidFill>
                <a:srgbClr val="828D8E"/>
              </a:solidFill>
              <a:prstDash val="solid"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828D8E"/>
              </a:solidFill>
              <a:prstDash val="solid"/>
              <a:miter lim="400000"/>
            </a:ln>
          </a:top>
          <a:bottom>
            <a:ln w="3175" cap="flat">
              <a:solidFill>
                <a:srgbClr val="828D8E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828D8E"/>
              </a:solidFill>
              <a:prstDash val="solid"/>
              <a:miter lim="400000"/>
            </a:ln>
          </a:top>
          <a:bottom>
            <a:ln w="3175" cap="flat">
              <a:solidFill>
                <a:srgbClr val="828D8E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3175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1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892968" y="1187648"/>
            <a:ext cx="7358064" cy="2437806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92968" y="3643312"/>
            <a:ext cx="7358064" cy="102691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Inserisci qui una citazione”."/>
          <p:cNvSpPr txBox="1">
            <a:spLocks noGrp="1"/>
          </p:cNvSpPr>
          <p:nvPr>
            <p:ph type="body" sz="quarter" idx="13"/>
          </p:nvPr>
        </p:nvSpPr>
        <p:spPr>
          <a:xfrm>
            <a:off x="892968" y="3000375"/>
            <a:ext cx="7358064" cy="59829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“Inserisci qui una citazione”.</a:t>
            </a:r>
          </a:p>
        </p:txBody>
      </p:sp>
      <p:sp>
        <p:nvSpPr>
          <p:cNvPr id="94" name="–Giovanni Mela"/>
          <p:cNvSpPr txBox="1">
            <a:spLocks noGrp="1"/>
          </p:cNvSpPr>
          <p:nvPr>
            <p:ph type="body" sz="quarter" idx="14"/>
          </p:nvPr>
        </p:nvSpPr>
        <p:spPr>
          <a:xfrm>
            <a:off x="892968" y="4473773"/>
            <a:ext cx="7358064" cy="4572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/>
            </a:lvl1pPr>
          </a:lstStyle>
          <a:p>
            <a:r>
              <a:t>–Giovanni Mela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idx="13"/>
          </p:nvPr>
        </p:nvSpPr>
        <p:spPr>
          <a:xfrm>
            <a:off x="-250032" y="0"/>
            <a:ext cx="10393824" cy="72955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idx="13"/>
          </p:nvPr>
        </p:nvSpPr>
        <p:spPr>
          <a:xfrm>
            <a:off x="1107281" y="80367"/>
            <a:ext cx="6929438" cy="457214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892968" y="4697015"/>
            <a:ext cx="7358064" cy="89297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92968" y="5509617"/>
            <a:ext cx="7358064" cy="102691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892968" y="2312789"/>
            <a:ext cx="7358064" cy="223242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idx="13"/>
          </p:nvPr>
        </p:nvSpPr>
        <p:spPr>
          <a:xfrm>
            <a:off x="2643187" y="580429"/>
            <a:ext cx="8120174" cy="535781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678656" y="982265"/>
            <a:ext cx="3937993" cy="2839642"/>
          </a:xfrm>
          <a:prstGeom prst="rect">
            <a:avLst/>
          </a:prstGeom>
        </p:spPr>
        <p:txBody>
          <a:bodyPr anchor="b"/>
          <a:lstStyle>
            <a:lvl1pPr algn="ctr">
              <a:defRPr sz="4600"/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78656" y="3830835"/>
            <a:ext cx="3937993" cy="206275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92968" y="1982390"/>
            <a:ext cx="7358064" cy="410765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sz="half" idx="13"/>
          </p:nvPr>
        </p:nvSpPr>
        <p:spPr>
          <a:xfrm>
            <a:off x="3714750" y="1982390"/>
            <a:ext cx="6022463" cy="397371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92968" y="1982390"/>
            <a:ext cx="3527228" cy="3973712"/>
          </a:xfrm>
          <a:prstGeom prst="rect">
            <a:avLst/>
          </a:prstGeom>
        </p:spPr>
        <p:txBody>
          <a:bodyPr/>
          <a:lstStyle>
            <a:lvl1pPr marL="245533" indent="-245533">
              <a:spcBef>
                <a:spcPts val="1900"/>
              </a:spcBef>
              <a:buBlip>
                <a:blip r:embed="rId2"/>
              </a:buBlip>
              <a:defRPr sz="2000"/>
            </a:lvl1pPr>
            <a:lvl2pPr marL="613833" indent="-245533">
              <a:spcBef>
                <a:spcPts val="1900"/>
              </a:spcBef>
              <a:buBlip>
                <a:blip r:embed="rId2"/>
              </a:buBlip>
              <a:defRPr sz="2000"/>
            </a:lvl2pPr>
            <a:lvl3pPr marL="982133" indent="-245533">
              <a:spcBef>
                <a:spcPts val="1900"/>
              </a:spcBef>
              <a:buBlip>
                <a:blip r:embed="rId2"/>
              </a:buBlip>
              <a:defRPr sz="2000"/>
            </a:lvl3pPr>
            <a:lvl4pPr marL="1350433" indent="-245533">
              <a:spcBef>
                <a:spcPts val="1900"/>
              </a:spcBef>
              <a:buBlip>
                <a:blip r:embed="rId2"/>
              </a:buBlip>
              <a:defRPr sz="2000"/>
            </a:lvl4pPr>
            <a:lvl5pPr marL="1718733" indent="-245533">
              <a:spcBef>
                <a:spcPts val="1900"/>
              </a:spcBef>
              <a:buBlip>
                <a:blip r:embed="rId2"/>
              </a:buBlip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sz="quarter" idx="13"/>
          </p:nvPr>
        </p:nvSpPr>
        <p:spPr>
          <a:xfrm>
            <a:off x="5197078" y="535781"/>
            <a:ext cx="3277196" cy="216234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half" idx="14"/>
          </p:nvPr>
        </p:nvSpPr>
        <p:spPr>
          <a:xfrm>
            <a:off x="4852709" y="2247910"/>
            <a:ext cx="3782914" cy="570607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idx="15"/>
          </p:nvPr>
        </p:nvSpPr>
        <p:spPr>
          <a:xfrm>
            <a:off x="-1610959" y="-18295"/>
            <a:ext cx="8655242" cy="649249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92968" y="821531"/>
            <a:ext cx="7358064" cy="52149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892968" y="446484"/>
            <a:ext cx="7358064" cy="14823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57841" y="6557962"/>
            <a:ext cx="223591" cy="300039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 anchor="b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3215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7914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2613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7312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2011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6710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1409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6108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0807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edu.ti.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esentazione per le seconde:…"/>
          <p:cNvSpPr txBox="1">
            <a:spLocks noGrp="1"/>
          </p:cNvSpPr>
          <p:nvPr>
            <p:ph type="title" idx="4294967295"/>
          </p:nvPr>
        </p:nvSpPr>
        <p:spPr>
          <a:xfrm>
            <a:off x="520893" y="697488"/>
            <a:ext cx="8102214" cy="2640749"/>
          </a:xfrm>
          <a:prstGeom prst="rect">
            <a:avLst/>
          </a:prstGeom>
        </p:spPr>
        <p:txBody>
          <a:bodyPr/>
          <a:lstStyle/>
          <a:p>
            <a:pPr algn="ctr" defTabSz="275212">
              <a:defRPr sz="4690">
                <a:solidFill>
                  <a:srgbClr val="EF3F22"/>
                </a:solidFill>
                <a:effectLst>
                  <a:outerShdw blurRad="8509" dist="17018" dir="2700000" rotWithShape="0">
                    <a:srgbClr val="000000"/>
                  </a:outerShdw>
                </a:effectLst>
              </a:defRPr>
            </a:pPr>
            <a:r>
              <a:t>Presentazione per le seconde:</a:t>
            </a:r>
          </a:p>
          <a:p>
            <a:pPr algn="ctr" defTabSz="275212">
              <a:defRPr sz="4690">
                <a:solidFill>
                  <a:srgbClr val="EF3F22"/>
                </a:solidFill>
                <a:effectLst>
                  <a:outerShdw blurRad="8509" dist="17018" dir="2700000" rotWithShape="0">
                    <a:srgbClr val="000000"/>
                  </a:outerShdw>
                </a:effectLst>
              </a:defRPr>
            </a:pPr>
            <a:r>
              <a:t>opzione LATINO</a:t>
            </a:r>
          </a:p>
        </p:txBody>
      </p:sp>
      <p:pic>
        <p:nvPicPr>
          <p:cNvPr id="120" name="256B4A1C-5DA7-41F6-812C-A115DB0E0D61-L0-001.jpeg" descr="256B4A1C-5DA7-41F6-812C-A115DB0E0D61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516" y="2955757"/>
            <a:ext cx="3167665" cy="294237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Un po’  di latino…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E53A1E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Un po’  di latino…</a:t>
            </a:r>
          </a:p>
        </p:txBody>
      </p:sp>
      <p:sp>
        <p:nvSpPr>
          <p:cNvPr id="178" name="Magister et discipuli in schola sunt!"/>
          <p:cNvSpPr txBox="1">
            <a:spLocks noGrp="1"/>
          </p:cNvSpPr>
          <p:nvPr>
            <p:ph type="body" idx="4294967295"/>
          </p:nvPr>
        </p:nvSpPr>
        <p:spPr>
          <a:xfrm>
            <a:off x="892968" y="1982390"/>
            <a:ext cx="7358064" cy="4107657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Magister et discipuli in schola sunt!</a:t>
            </a:r>
          </a:p>
        </p:txBody>
      </p:sp>
      <p:sp>
        <p:nvSpPr>
          <p:cNvPr id="179" name="Linea"/>
          <p:cNvSpPr/>
          <p:nvPr/>
        </p:nvSpPr>
        <p:spPr>
          <a:xfrm flipH="1">
            <a:off x="1521867" y="2636837"/>
            <a:ext cx="1" cy="1150938"/>
          </a:xfrm>
          <a:prstGeom prst="line">
            <a:avLst/>
          </a:prstGeom>
          <a:ln w="50800">
            <a:solidFill>
              <a:srgbClr val="FFFFFF"/>
            </a:solidFill>
            <a:tailEnd type="stealth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180" name="Linea"/>
          <p:cNvSpPr/>
          <p:nvPr/>
        </p:nvSpPr>
        <p:spPr>
          <a:xfrm>
            <a:off x="3276600" y="2558245"/>
            <a:ext cx="0" cy="1150939"/>
          </a:xfrm>
          <a:prstGeom prst="line">
            <a:avLst/>
          </a:prstGeom>
          <a:ln w="50800">
            <a:solidFill>
              <a:srgbClr val="FFFFFF"/>
            </a:solidFill>
            <a:tailEnd type="stealth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181" name="Linea"/>
          <p:cNvSpPr/>
          <p:nvPr/>
        </p:nvSpPr>
        <p:spPr>
          <a:xfrm flipH="1">
            <a:off x="2441561" y="2636837"/>
            <a:ext cx="1" cy="1150938"/>
          </a:xfrm>
          <a:prstGeom prst="line">
            <a:avLst/>
          </a:prstGeom>
          <a:ln w="50800">
            <a:solidFill>
              <a:srgbClr val="FFFFFF"/>
            </a:solidFill>
            <a:tailEnd type="stealth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182" name="Linea"/>
          <p:cNvSpPr/>
          <p:nvPr/>
        </p:nvSpPr>
        <p:spPr>
          <a:xfrm>
            <a:off x="4824412" y="2537438"/>
            <a:ext cx="1" cy="1150939"/>
          </a:xfrm>
          <a:prstGeom prst="line">
            <a:avLst/>
          </a:prstGeom>
          <a:ln w="50800">
            <a:solidFill>
              <a:srgbClr val="FFFFFF"/>
            </a:solidFill>
            <a:tailEnd type="stealth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183" name="Linea"/>
          <p:cNvSpPr/>
          <p:nvPr/>
        </p:nvSpPr>
        <p:spPr>
          <a:xfrm>
            <a:off x="4009063" y="2537438"/>
            <a:ext cx="1" cy="1150939"/>
          </a:xfrm>
          <a:prstGeom prst="line">
            <a:avLst/>
          </a:prstGeom>
          <a:ln w="50800">
            <a:solidFill>
              <a:srgbClr val="FFFFFF"/>
            </a:solidFill>
            <a:tailEnd type="stealth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184" name="Linea"/>
          <p:cNvSpPr/>
          <p:nvPr/>
        </p:nvSpPr>
        <p:spPr>
          <a:xfrm>
            <a:off x="5639761" y="2537438"/>
            <a:ext cx="1" cy="1150939"/>
          </a:xfrm>
          <a:prstGeom prst="line">
            <a:avLst/>
          </a:prstGeom>
          <a:ln w="50800">
            <a:solidFill>
              <a:srgbClr val="FFFFFF"/>
            </a:solidFill>
            <a:tailEnd type="stealth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185" name="sono"/>
          <p:cNvSpPr txBox="1"/>
          <p:nvPr/>
        </p:nvSpPr>
        <p:spPr>
          <a:xfrm>
            <a:off x="5326799" y="4297002"/>
            <a:ext cx="1061086" cy="5413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r>
              <a:t>sono</a:t>
            </a:r>
          </a:p>
        </p:txBody>
      </p:sp>
      <p:sp>
        <p:nvSpPr>
          <p:cNvPr id="186" name="maestro"/>
          <p:cNvSpPr txBox="1"/>
          <p:nvPr/>
        </p:nvSpPr>
        <p:spPr>
          <a:xfrm>
            <a:off x="936724" y="4297002"/>
            <a:ext cx="1170286" cy="5413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maestro</a:t>
            </a:r>
          </a:p>
        </p:txBody>
      </p:sp>
      <p:sp>
        <p:nvSpPr>
          <p:cNvPr id="187" name="e"/>
          <p:cNvSpPr txBox="1"/>
          <p:nvPr/>
        </p:nvSpPr>
        <p:spPr>
          <a:xfrm>
            <a:off x="2062035" y="4297002"/>
            <a:ext cx="709820" cy="5413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e</a:t>
            </a:r>
          </a:p>
        </p:txBody>
      </p:sp>
      <p:sp>
        <p:nvSpPr>
          <p:cNvPr id="188" name="allievi"/>
          <p:cNvSpPr txBox="1"/>
          <p:nvPr/>
        </p:nvSpPr>
        <p:spPr>
          <a:xfrm>
            <a:off x="2873771" y="4297002"/>
            <a:ext cx="805658" cy="5413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allievi</a:t>
            </a:r>
          </a:p>
        </p:txBody>
      </p:sp>
      <p:sp>
        <p:nvSpPr>
          <p:cNvPr id="189" name="in"/>
          <p:cNvSpPr txBox="1"/>
          <p:nvPr/>
        </p:nvSpPr>
        <p:spPr>
          <a:xfrm>
            <a:off x="3692847" y="4297002"/>
            <a:ext cx="866843" cy="5413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in</a:t>
            </a:r>
          </a:p>
        </p:txBody>
      </p:sp>
      <p:sp>
        <p:nvSpPr>
          <p:cNvPr id="190" name="scuola"/>
          <p:cNvSpPr txBox="1"/>
          <p:nvPr/>
        </p:nvSpPr>
        <p:spPr>
          <a:xfrm>
            <a:off x="4437191" y="4297002"/>
            <a:ext cx="963117" cy="5413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scuola</a:t>
            </a:r>
          </a:p>
        </p:txBody>
      </p:sp>
      <p:sp>
        <p:nvSpPr>
          <p:cNvPr id="191" name="Il maestro e gli allievi sono a scuola!"/>
          <p:cNvSpPr txBox="1"/>
          <p:nvPr/>
        </p:nvSpPr>
        <p:spPr>
          <a:xfrm>
            <a:off x="-354736" y="4999645"/>
            <a:ext cx="8138161" cy="6556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marL="342900" indent="-342900">
              <a:spcBef>
                <a:spcPts val="700"/>
              </a:spcBef>
              <a:defRPr sz="3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Il maestro e gli allievi sono a scuola!</a:t>
            </a:r>
          </a:p>
        </p:txBody>
      </p:sp>
      <p:pic>
        <p:nvPicPr>
          <p:cNvPr id="19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37" y="377031"/>
            <a:ext cx="7273926" cy="6103938"/>
          </a:xfrm>
          <a:prstGeom prst="rect">
            <a:avLst/>
          </a:prstGeom>
          <a:ln w="3175">
            <a:solidFill>
              <a:srgbClr val="FFFFFF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 advAuto="0"/>
      <p:bldP spid="180" grpId="5" animBg="1" advAuto="0"/>
      <p:bldP spid="181" grpId="3" animBg="1" advAuto="0"/>
      <p:bldP spid="182" grpId="9" animBg="1" advAuto="0"/>
      <p:bldP spid="183" grpId="7" animBg="1" advAuto="0"/>
      <p:bldP spid="184" grpId="11" animBg="1" advAuto="0"/>
      <p:bldP spid="185" grpId="12" animBg="1" advAuto="0"/>
      <p:bldP spid="186" grpId="2" animBg="1" advAuto="0"/>
      <p:bldP spid="187" grpId="4" animBg="1" advAuto="0"/>
      <p:bldP spid="188" grpId="6" animBg="1" advAuto="0"/>
      <p:bldP spid="189" grpId="8" animBg="1" advAuto="0"/>
      <p:bldP spid="190" grpId="10" animBg="1" advAuto="0"/>
      <p:bldP spid="191" grpId="13" animBg="1" advAuto="0"/>
      <p:bldP spid="192" grpId="14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276475"/>
            <a:ext cx="1343025" cy="1362075"/>
          </a:xfrm>
          <a:prstGeom prst="rect">
            <a:avLst/>
          </a:prstGeom>
          <a:ln w="3175">
            <a:miter lim="400000"/>
          </a:ln>
        </p:spPr>
      </p:pic>
      <p:pic>
        <p:nvPicPr>
          <p:cNvPr id="195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312" y="4652962"/>
            <a:ext cx="2578101" cy="1628776"/>
          </a:xfrm>
          <a:prstGeom prst="rect">
            <a:avLst/>
          </a:prstGeom>
          <a:ln w="3175">
            <a:miter lim="400000"/>
          </a:ln>
        </p:spPr>
      </p:pic>
      <p:pic>
        <p:nvPicPr>
          <p:cNvPr id="196" name="image.pdf" descr="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2276475"/>
            <a:ext cx="1477963" cy="1651000"/>
          </a:xfrm>
          <a:prstGeom prst="rect">
            <a:avLst/>
          </a:prstGeom>
          <a:ln w="3175">
            <a:miter lim="400000"/>
          </a:ln>
        </p:spPr>
      </p:pic>
      <p:pic>
        <p:nvPicPr>
          <p:cNvPr id="197" name="image.pdf" descr="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412" y="476249"/>
            <a:ext cx="2592388" cy="1279526"/>
          </a:xfrm>
          <a:prstGeom prst="rect">
            <a:avLst/>
          </a:prstGeom>
          <a:ln w="3175">
            <a:miter lim="400000"/>
          </a:ln>
        </p:spPr>
      </p:pic>
      <p:pic>
        <p:nvPicPr>
          <p:cNvPr id="198" name="image.pdf" descr="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800" y="1341437"/>
            <a:ext cx="3313113" cy="1809751"/>
          </a:xfrm>
          <a:prstGeom prst="rect">
            <a:avLst/>
          </a:prstGeom>
          <a:ln w="3175">
            <a:miter lim="400000"/>
          </a:ln>
        </p:spPr>
      </p:pic>
      <p:pic>
        <p:nvPicPr>
          <p:cNvPr id="199" name="image.pdf" descr="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3644900"/>
            <a:ext cx="2305050" cy="1671638"/>
          </a:xfrm>
          <a:prstGeom prst="rect">
            <a:avLst/>
          </a:prstGeom>
          <a:ln w="3175">
            <a:miter lim="400000"/>
          </a:ln>
        </p:spPr>
      </p:pic>
      <p:sp>
        <p:nvSpPr>
          <p:cNvPr id="200" name="Linea"/>
          <p:cNvSpPr/>
          <p:nvPr/>
        </p:nvSpPr>
        <p:spPr>
          <a:xfrm flipV="1">
            <a:off x="3779837" y="1557337"/>
            <a:ext cx="1" cy="120491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201" name="Linea"/>
          <p:cNvSpPr/>
          <p:nvPr/>
        </p:nvSpPr>
        <p:spPr>
          <a:xfrm flipH="1">
            <a:off x="2195512" y="3069907"/>
            <a:ext cx="1368426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202" name="Linea"/>
          <p:cNvSpPr/>
          <p:nvPr/>
        </p:nvSpPr>
        <p:spPr>
          <a:xfrm>
            <a:off x="3852545" y="3284537"/>
            <a:ext cx="1" cy="172878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203" name="Linea"/>
          <p:cNvSpPr/>
          <p:nvPr/>
        </p:nvSpPr>
        <p:spPr>
          <a:xfrm flipV="1">
            <a:off x="4140199" y="2636837"/>
            <a:ext cx="862014" cy="19843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204" name="Linea"/>
          <p:cNvSpPr/>
          <p:nvPr/>
        </p:nvSpPr>
        <p:spPr>
          <a:xfrm>
            <a:off x="4140200" y="3141662"/>
            <a:ext cx="2447926" cy="10795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205" name="Linea"/>
          <p:cNvSpPr/>
          <p:nvPr/>
        </p:nvSpPr>
        <p:spPr>
          <a:xfrm flipV="1">
            <a:off x="4140200" y="2708274"/>
            <a:ext cx="647701" cy="12700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1" animBg="1" advAuto="0"/>
      <p:bldP spid="195" grpId="3" animBg="1" advAuto="0"/>
      <p:bldP spid="196" grpId="10" animBg="1" advAuto="0"/>
      <p:bldP spid="197" grpId="12" animBg="1" advAuto="0"/>
      <p:bldP spid="198" grpId="7" animBg="1" advAuto="0"/>
      <p:bldP spid="199" grpId="5" animBg="1" advAuto="0"/>
      <p:bldP spid="200" grpId="11" animBg="1" advAuto="0"/>
      <p:bldP spid="201" grpId="9" animBg="1" advAuto="0"/>
      <p:bldP spid="202" grpId="2" animBg="1" advAuto="0"/>
      <p:bldP spid="203" grpId="6" animBg="1" advAuto="0"/>
      <p:bldP spid="204" grpId="4" animBg="1" advAuto="0"/>
      <p:bldP spid="205" grpId="8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hi è incuriosito si ricordi: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4015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Chi è incuriosito si ricordi:</a:t>
            </a:r>
          </a:p>
        </p:txBody>
      </p:sp>
      <p:sp>
        <p:nvSpPr>
          <p:cNvPr id="208" name="la sua valutazione non entra nel computo della media delle note, MA è una materia in più…"/>
          <p:cNvSpPr txBox="1">
            <a:spLocks noGrp="1"/>
          </p:cNvSpPr>
          <p:nvPr>
            <p:ph type="body" idx="4294967295"/>
          </p:nvPr>
        </p:nvSpPr>
        <p:spPr>
          <a:xfrm>
            <a:off x="405762" y="1982390"/>
            <a:ext cx="8332476" cy="4107657"/>
          </a:xfrm>
          <a:prstGeom prst="rect">
            <a:avLst/>
          </a:prstGeom>
        </p:spPr>
        <p:txBody>
          <a:bodyPr/>
          <a:lstStyle/>
          <a:p>
            <a:pPr>
              <a:buFont typeface="Wingdings"/>
              <a:buBlip>
                <a:blip r:embed="rId2"/>
              </a:buBlip>
            </a:pPr>
            <a:r>
              <a:rPr dirty="0"/>
              <a:t>la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valutazione</a:t>
            </a:r>
            <a:r>
              <a:rPr dirty="0"/>
              <a:t> non </a:t>
            </a:r>
            <a:r>
              <a:rPr dirty="0" err="1"/>
              <a:t>entra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computo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media </a:t>
            </a:r>
            <a:r>
              <a:rPr dirty="0" err="1"/>
              <a:t>delle</a:t>
            </a:r>
            <a:r>
              <a:rPr dirty="0"/>
              <a:t> note, MA </a:t>
            </a:r>
            <a:r>
              <a:rPr dirty="0" err="1"/>
              <a:t>è</a:t>
            </a:r>
            <a:r>
              <a:rPr dirty="0"/>
              <a:t> una </a:t>
            </a:r>
            <a:r>
              <a:rPr dirty="0" err="1"/>
              <a:t>materia</a:t>
            </a:r>
            <a:r>
              <a:rPr dirty="0"/>
              <a:t> in </a:t>
            </a:r>
            <a:r>
              <a:rPr dirty="0" err="1"/>
              <a:t>più</a:t>
            </a:r>
            <a:endParaRPr dirty="0"/>
          </a:p>
          <a:p>
            <a:pPr>
              <a:buFont typeface="Wingdings"/>
              <a:buBlip>
                <a:blip r:embed="rId2"/>
              </a:buBlip>
            </a:pP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opportuno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abbastanza</a:t>
            </a:r>
            <a:r>
              <a:rPr dirty="0"/>
              <a:t> </a:t>
            </a:r>
            <a:r>
              <a:rPr dirty="0" err="1"/>
              <a:t>bravi</a:t>
            </a:r>
            <a:r>
              <a:rPr dirty="0"/>
              <a:t> in </a:t>
            </a:r>
            <a:r>
              <a:rPr dirty="0" err="1"/>
              <a:t>italiano</a:t>
            </a:r>
            <a:r>
              <a:rPr dirty="0"/>
              <a:t> e non </a:t>
            </a:r>
            <a:r>
              <a:rPr dirty="0" err="1"/>
              <a:t>avere</a:t>
            </a:r>
            <a:r>
              <a:rPr dirty="0"/>
              <a:t> </a:t>
            </a:r>
            <a:r>
              <a:rPr dirty="0" err="1"/>
              <a:t>difficoltà</a:t>
            </a:r>
            <a:r>
              <a:rPr dirty="0"/>
              <a:t> </a:t>
            </a:r>
            <a:r>
              <a:rPr dirty="0" err="1"/>
              <a:t>nelle</a:t>
            </a:r>
            <a:r>
              <a:rPr dirty="0"/>
              <a:t> </a:t>
            </a:r>
            <a:r>
              <a:rPr dirty="0" err="1"/>
              <a:t>altre</a:t>
            </a:r>
            <a:r>
              <a:rPr dirty="0"/>
              <a:t> </a:t>
            </a:r>
            <a:r>
              <a:rPr dirty="0" err="1"/>
              <a:t>materie</a:t>
            </a:r>
            <a:endParaRPr dirty="0"/>
          </a:p>
          <a:p>
            <a:pPr>
              <a:buFont typeface="Wingdings"/>
              <a:buBlip>
                <a:blip r:embed="rId2"/>
              </a:buBlip>
            </a:pPr>
            <a:r>
              <a:rPr dirty="0"/>
              <a:t> 🚨</a:t>
            </a:r>
            <a:r>
              <a:rPr lang="fr-CH" dirty="0"/>
              <a:t>👆🏻</a:t>
            </a:r>
            <a:r>
              <a:rPr dirty="0"/>
              <a:t> se non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sceglie</a:t>
            </a:r>
            <a:r>
              <a:rPr dirty="0"/>
              <a:t> </a:t>
            </a:r>
            <a:r>
              <a:rPr dirty="0" err="1"/>
              <a:t>l’opzione</a:t>
            </a:r>
            <a:r>
              <a:rPr dirty="0"/>
              <a:t> in terza, NON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cominciare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Latino in </a:t>
            </a:r>
            <a:r>
              <a:rPr dirty="0" err="1"/>
              <a:t>quarta</a:t>
            </a:r>
            <a:r>
              <a:rPr dirty="0"/>
              <a:t> media e </a:t>
            </a:r>
            <a:r>
              <a:rPr dirty="0" err="1"/>
              <a:t>nemmeno</a:t>
            </a:r>
            <a:r>
              <a:rPr dirty="0"/>
              <a:t> al </a:t>
            </a:r>
            <a:r>
              <a:rPr dirty="0" err="1"/>
              <a:t>liceo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Qui di seguito puoi trovare il suo recapito:…"/>
          <p:cNvSpPr txBox="1">
            <a:spLocks noGrp="1"/>
          </p:cNvSpPr>
          <p:nvPr>
            <p:ph type="body" sz="quarter" idx="1"/>
          </p:nvPr>
        </p:nvSpPr>
        <p:spPr>
          <a:xfrm>
            <a:off x="892968" y="5532074"/>
            <a:ext cx="7358064" cy="720537"/>
          </a:xfrm>
          <a:prstGeom prst="rect">
            <a:avLst/>
          </a:prstGeom>
        </p:spPr>
        <p:txBody>
          <a:bodyPr/>
          <a:lstStyle/>
          <a:p>
            <a:pPr defTabSz="357366">
              <a:defRPr sz="1740"/>
            </a:pPr>
            <a:r>
              <a:t>Qui di seguito puoi trovare il suo recapito: </a:t>
            </a:r>
          </a:p>
          <a:p>
            <a:pPr defTabSz="357366">
              <a:defRPr sz="1740"/>
            </a:pPr>
            <a:r>
              <a:t>_______________ @ </a:t>
            </a:r>
            <a:r>
              <a:rPr u="sng">
                <a:hlinkClick r:id="rId2"/>
              </a:rPr>
              <a:t>edu.ti.ch</a:t>
            </a:r>
          </a:p>
        </p:txBody>
      </p:sp>
      <p:pic>
        <p:nvPicPr>
          <p:cNvPr id="211" name="10C8CF8A-C25F-4FB2-A2A2-028DBD465B99-L0-001.jpeg" descr="10C8CF8A-C25F-4FB2-A2A2-028DBD465B99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450" y="603390"/>
            <a:ext cx="2988347" cy="2941653"/>
          </a:xfrm>
          <a:prstGeom prst="rect">
            <a:avLst/>
          </a:prstGeom>
          <a:ln w="3175">
            <a:miter lim="400000"/>
          </a:ln>
        </p:spPr>
      </p:pic>
      <p:sp>
        <p:nvSpPr>
          <p:cNvPr id="212" name="Sei interessato e hai delle  domande? Contatta l’insegnante di latino della tua sede!"/>
          <p:cNvSpPr txBox="1"/>
          <p:nvPr/>
        </p:nvSpPr>
        <p:spPr>
          <a:xfrm>
            <a:off x="714029" y="3660626"/>
            <a:ext cx="7715942" cy="19446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lnSpc>
                <a:spcPct val="75000"/>
              </a:lnSpc>
              <a:defRPr sz="3800">
                <a:solidFill>
                  <a:srgbClr val="F14022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Sei interessato e hai delle  domande? Contatta l’insegnante di latino della tua sede!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Una piccola introduzione"/>
          <p:cNvSpPr txBox="1">
            <a:spLocks noGrp="1"/>
          </p:cNvSpPr>
          <p:nvPr>
            <p:ph type="title" idx="4294967295"/>
          </p:nvPr>
        </p:nvSpPr>
        <p:spPr>
          <a:xfrm>
            <a:off x="892968" y="446484"/>
            <a:ext cx="7358064" cy="3361885"/>
          </a:xfrm>
          <a:prstGeom prst="rect">
            <a:avLst/>
          </a:prstGeom>
        </p:spPr>
        <p:txBody>
          <a:bodyPr/>
          <a:lstStyle/>
          <a:p>
            <a:pPr algn="ctr">
              <a:defRPr sz="4400">
                <a:solidFill>
                  <a:srgbClr val="F02315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Una piccola introduzione </a:t>
            </a:r>
            <a:br/>
            <a:endParaRPr/>
          </a:p>
        </p:txBody>
      </p:sp>
      <p:pic>
        <p:nvPicPr>
          <p:cNvPr id="123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2679527"/>
            <a:ext cx="3600450" cy="233045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magine che contiene screenshot&#10;&#10;Descrizione generata automaticamente" descr="Immagine che contiene screenshotDescrizione generata automa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775" y="-1"/>
            <a:ext cx="4616450" cy="6858001"/>
          </a:xfrm>
          <a:prstGeom prst="rect">
            <a:avLst/>
          </a:prstGeom>
          <a:ln w="3175">
            <a:miter lim="400000"/>
          </a:ln>
        </p:spPr>
      </p:pic>
      <p:pic>
        <p:nvPicPr>
          <p:cNvPr id="126" name="Gianni Morandi - Che me ne faccio del latino.mp3" descr="Gianni Morandi - Che me ne faccio del latino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99000" y="3556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97958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„Che me ne faccio del latino?“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 defTabSz="357366">
              <a:defRPr sz="4350">
                <a:solidFill>
                  <a:srgbClr val="EE3F22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defRPr>
            </a:lvl1pPr>
          </a:lstStyle>
          <a:p>
            <a:r>
              <a:t>„Che me ne faccio del latino?“</a:t>
            </a:r>
          </a:p>
        </p:txBody>
      </p:sp>
      <p:sp>
        <p:nvSpPr>
          <p:cNvPr id="129" name="Non lo posso parlar……"/>
          <p:cNvSpPr txBox="1">
            <a:spLocks noGrp="1"/>
          </p:cNvSpPr>
          <p:nvPr>
            <p:ph type="body" idx="4294967295"/>
          </p:nvPr>
        </p:nvSpPr>
        <p:spPr>
          <a:xfrm>
            <a:off x="892968" y="1982390"/>
            <a:ext cx="7358064" cy="4107657"/>
          </a:xfrm>
          <a:prstGeom prst="rect">
            <a:avLst/>
          </a:prstGeom>
        </p:spPr>
        <p:txBody>
          <a:bodyPr/>
          <a:lstStyle/>
          <a:p>
            <a:pPr>
              <a:buFont typeface="Wingdings"/>
              <a:buBlip>
                <a:blip r:embed="rId2"/>
              </a:buBlip>
            </a:pPr>
            <a:r>
              <a:t>Non lo posso parlar…</a:t>
            </a:r>
            <a:endParaRPr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>
              <a:buFont typeface="Wingdings"/>
              <a:buBlip>
                <a:blip r:embed="rId2"/>
              </a:buBlip>
            </a:pPr>
            <a:r>
              <a:t>Prendo sempre tre…</a:t>
            </a:r>
            <a:endParaRPr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>
              <a:buFont typeface="Wingdings"/>
              <a:buBlip>
                <a:blip r:embed="rId2"/>
              </a:buBlip>
            </a:pPr>
            <a:r>
              <a:t>Se l’aritmetica serve a contar, se la grammatica serve a parlar, se la ginnastica serve a saltar, al professor chiederò: „che me ne faccio del latino?“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Latino lingua morta?!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EB3E2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Latino lingua morta?!</a:t>
            </a:r>
          </a:p>
        </p:txBody>
      </p:sp>
      <p:sp>
        <p:nvSpPr>
          <p:cNvPr id="132" name="Utilizzata nella lingua di tutti i giorni:…"/>
          <p:cNvSpPr txBox="1">
            <a:spLocks noGrp="1"/>
          </p:cNvSpPr>
          <p:nvPr>
            <p:ph type="body" idx="4294967295"/>
          </p:nvPr>
        </p:nvSpPr>
        <p:spPr>
          <a:xfrm>
            <a:off x="892968" y="1982390"/>
            <a:ext cx="7358064" cy="4107657"/>
          </a:xfrm>
          <a:prstGeom prst="rect">
            <a:avLst/>
          </a:prstGeom>
        </p:spPr>
        <p:txBody>
          <a:bodyPr/>
          <a:lstStyle/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t>Utilizzata nella lingua di tutti i giorni:</a:t>
            </a:r>
            <a:endParaRPr>
              <a:effectLst>
                <a:outerShdw blurRad="10033" dist="20066" dir="2700000" rotWithShape="0">
                  <a:srgbClr val="000000"/>
                </a:outerShdw>
              </a:effectLst>
            </a:endParaRPr>
          </a:p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t>Parole latine usate quotidianamente</a:t>
            </a:r>
            <a:r>
              <a:rPr sz="1738">
                <a:effectLst>
                  <a:outerShdw blurRad="10033" dist="20066" dir="2700000" rotWithShape="0">
                    <a:srgbClr val="000000"/>
                  </a:outerShdw>
                </a:effectLst>
              </a:rPr>
              <a:t>:                                                       </a:t>
            </a:r>
            <a:r>
              <a:t>audio, video, merenda, agenda, album, aula magna, exit, eccetera, deficit, monitor, virus, salve, vice, gratis, rebus, bus, iuventus, idem, lapis, inter, magnum, solarium, via crucis, ictus, tot, sponsor, alibi, bis.</a:t>
            </a:r>
            <a:endParaRPr sz="1422">
              <a:effectLst>
                <a:outerShdw blurRad="10033" dist="20066" dir="2700000" rotWithShape="0">
                  <a:srgbClr val="000000"/>
                </a:outerShdw>
              </a:effectLst>
            </a:endParaRPr>
          </a:p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t>Parole italiane che derivano dal latino:</a:t>
            </a:r>
            <a:r>
              <a:rPr sz="1738" b="1">
                <a:effectLst>
                  <a:outerShdw blurRad="10033" dist="20066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                     </a:t>
            </a:r>
            <a:r>
              <a:t>maestro, scuola, sedia, alunno, direttore, ascensore, docente, studente, gioco, amico, amo, libro, foglio,…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Quali lingue derivano dal latino?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 defTabSz="332720">
              <a:defRPr sz="4050">
                <a:solidFill>
                  <a:srgbClr val="E41F1A"/>
                </a:solidFill>
                <a:effectLst>
                  <a:outerShdw blurRad="10287" dist="20574" dir="2700000" rotWithShape="0">
                    <a:srgbClr val="000000"/>
                  </a:outerShdw>
                </a:effectLst>
              </a:defRPr>
            </a:lvl1pPr>
          </a:lstStyle>
          <a:p>
            <a:r>
              <a:t>Quali lingue derivano dal latino?</a:t>
            </a:r>
          </a:p>
        </p:txBody>
      </p:sp>
      <p:sp>
        <p:nvSpPr>
          <p:cNvPr id="135" name="Prova ad individuare…"/>
          <p:cNvSpPr txBox="1">
            <a:spLocks noGrp="1"/>
          </p:cNvSpPr>
          <p:nvPr>
            <p:ph type="body" idx="4294967295"/>
          </p:nvPr>
        </p:nvSpPr>
        <p:spPr>
          <a:xfrm>
            <a:off x="892968" y="1982390"/>
            <a:ext cx="7358064" cy="4107657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900"/>
            </a:pPr>
            <a:r>
              <a:t>Prova ad individuare</a:t>
            </a:r>
          </a:p>
          <a:p>
            <a:pPr marL="0" indent="0" algn="ctr">
              <a:buSzTx/>
              <a:buNone/>
              <a:defRPr sz="3900"/>
            </a:pPr>
            <a:r>
              <a:t>le lingue „figlie“ del latino.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Vero o falso?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EB3E2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Vero o falso?</a:t>
            </a:r>
          </a:p>
        </p:txBody>
      </p:sp>
      <p:sp>
        <p:nvSpPr>
          <p:cNvPr id="138" name="Dal latino AMICUS abbiamo…"/>
          <p:cNvSpPr txBox="1">
            <a:spLocks noGrp="1"/>
          </p:cNvSpPr>
          <p:nvPr>
            <p:ph type="body" idx="4294967295"/>
          </p:nvPr>
        </p:nvSpPr>
        <p:spPr>
          <a:xfrm>
            <a:off x="892968" y="1982390"/>
            <a:ext cx="7358064" cy="4107657"/>
          </a:xfrm>
          <a:prstGeom prst="rect">
            <a:avLst/>
          </a:prstGeom>
        </p:spPr>
        <p:txBody>
          <a:bodyPr/>
          <a:lstStyle/>
          <a:p>
            <a:pPr marL="0" indent="0" defTabSz="324504">
              <a:spcBef>
                <a:spcPts val="1600"/>
              </a:spcBef>
              <a:buSzTx/>
              <a:buNone/>
              <a:defRPr sz="2054"/>
            </a:pPr>
            <a:r>
              <a:rPr dirty="0"/>
              <a:t>Dal </a:t>
            </a:r>
            <a:r>
              <a:rPr dirty="0" err="1"/>
              <a:t>latino</a:t>
            </a:r>
            <a:r>
              <a:rPr dirty="0"/>
              <a:t> AMICUS </a:t>
            </a:r>
            <a:r>
              <a:rPr dirty="0" err="1"/>
              <a:t>abbiamo</a:t>
            </a:r>
            <a:r>
              <a:rPr dirty="0"/>
              <a:t> </a:t>
            </a:r>
            <a:endParaRPr dirty="0">
              <a:effectLst>
                <a:outerShdw blurRad="10033" dist="20066" dir="2700000" rotWithShape="0">
                  <a:srgbClr val="000000"/>
                </a:outerShdw>
              </a:effectLst>
            </a:endParaRPr>
          </a:p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rPr dirty="0"/>
              <a:t>amigo (</a:t>
            </a:r>
            <a:r>
              <a:rPr dirty="0" err="1"/>
              <a:t>spagnolo</a:t>
            </a:r>
            <a:r>
              <a:rPr dirty="0"/>
              <a:t> / </a:t>
            </a:r>
            <a:r>
              <a:rPr dirty="0" err="1"/>
              <a:t>portoghese</a:t>
            </a:r>
            <a:r>
              <a:rPr dirty="0"/>
              <a:t>)</a:t>
            </a:r>
            <a:endParaRPr dirty="0">
              <a:effectLst>
                <a:outerShdw blurRad="10033" dist="20066" dir="2700000" rotWithShape="0">
                  <a:srgbClr val="000000"/>
                </a:outerShdw>
              </a:effectLst>
            </a:endParaRPr>
          </a:p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rPr dirty="0"/>
              <a:t>Freund (</a:t>
            </a:r>
            <a:r>
              <a:rPr dirty="0" err="1"/>
              <a:t>tedesco</a:t>
            </a:r>
            <a:r>
              <a:rPr dirty="0"/>
              <a:t>)</a:t>
            </a:r>
            <a:endParaRPr dirty="0">
              <a:effectLst>
                <a:outerShdw blurRad="10033" dist="20066" dir="2700000" rotWithShape="0">
                  <a:srgbClr val="000000"/>
                </a:outerShdw>
              </a:effectLst>
            </a:endParaRPr>
          </a:p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rPr dirty="0"/>
              <a:t>friend (inglese)</a:t>
            </a:r>
            <a:endParaRPr dirty="0">
              <a:effectLst>
                <a:outerShdw blurRad="10033" dist="20066" dir="2700000" rotWithShape="0">
                  <a:srgbClr val="000000"/>
                </a:outerShdw>
              </a:effectLst>
            </a:endParaRPr>
          </a:p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rPr lang="fr-CH"/>
              <a:t>a</a:t>
            </a:r>
            <a:r>
              <a:t>mi (</a:t>
            </a:r>
            <a:r>
              <a:rPr dirty="0" err="1"/>
              <a:t>francese</a:t>
            </a:r>
            <a:r>
              <a:rPr dirty="0"/>
              <a:t>)</a:t>
            </a:r>
            <a:endParaRPr dirty="0">
              <a:effectLst>
                <a:outerShdw blurRad="10033" dist="20066" dir="2700000" rotWithShape="0">
                  <a:srgbClr val="000000"/>
                </a:outerShdw>
              </a:effectLst>
            </a:endParaRPr>
          </a:p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rPr dirty="0" err="1"/>
              <a:t>ven</a:t>
            </a:r>
            <a:r>
              <a:rPr dirty="0"/>
              <a:t> (</a:t>
            </a:r>
            <a:r>
              <a:rPr dirty="0" err="1"/>
              <a:t>svedese</a:t>
            </a:r>
            <a:r>
              <a:rPr dirty="0"/>
              <a:t>)</a:t>
            </a:r>
            <a:endParaRPr dirty="0">
              <a:effectLst>
                <a:outerShdw blurRad="10033" dist="20066" dir="2700000" rotWithShape="0">
                  <a:srgbClr val="000000"/>
                </a:outerShdw>
              </a:effectLst>
            </a:endParaRPr>
          </a:p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rPr dirty="0" err="1"/>
              <a:t>amic</a:t>
            </a:r>
            <a:r>
              <a:rPr dirty="0"/>
              <a:t> (</a:t>
            </a:r>
            <a:r>
              <a:rPr dirty="0" err="1"/>
              <a:t>rumeno</a:t>
            </a:r>
            <a:r>
              <a:rPr dirty="0"/>
              <a:t>)</a:t>
            </a:r>
          </a:p>
        </p:txBody>
      </p:sp>
      <p:sp>
        <p:nvSpPr>
          <p:cNvPr id="139" name="V"/>
          <p:cNvSpPr txBox="1"/>
          <p:nvPr/>
        </p:nvSpPr>
        <p:spPr>
          <a:xfrm>
            <a:off x="4688404" y="2482453"/>
            <a:ext cx="916623" cy="592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spcBef>
                <a:spcPts val="2100"/>
              </a:spcBef>
              <a:defRPr sz="34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V</a:t>
            </a:r>
          </a:p>
        </p:txBody>
      </p:sp>
      <p:sp>
        <p:nvSpPr>
          <p:cNvPr id="140" name="V"/>
          <p:cNvSpPr txBox="1"/>
          <p:nvPr/>
        </p:nvSpPr>
        <p:spPr>
          <a:xfrm>
            <a:off x="2868092" y="4150825"/>
            <a:ext cx="916623" cy="592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spcBef>
                <a:spcPts val="2100"/>
              </a:spcBef>
              <a:defRPr sz="34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V</a:t>
            </a:r>
          </a:p>
        </p:txBody>
      </p:sp>
      <p:sp>
        <p:nvSpPr>
          <p:cNvPr id="141" name="V"/>
          <p:cNvSpPr txBox="1"/>
          <p:nvPr/>
        </p:nvSpPr>
        <p:spPr>
          <a:xfrm>
            <a:off x="2681832" y="5192121"/>
            <a:ext cx="916623" cy="5921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spcBef>
                <a:spcPts val="2100"/>
              </a:spcBef>
              <a:defRPr sz="34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V</a:t>
            </a:r>
          </a:p>
        </p:txBody>
      </p:sp>
      <p:sp>
        <p:nvSpPr>
          <p:cNvPr id="142" name="F"/>
          <p:cNvSpPr txBox="1"/>
          <p:nvPr/>
        </p:nvSpPr>
        <p:spPr>
          <a:xfrm>
            <a:off x="3140145" y="3099196"/>
            <a:ext cx="916624" cy="5921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spcBef>
                <a:spcPts val="2100"/>
              </a:spcBef>
              <a:defRPr sz="34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F</a:t>
            </a:r>
          </a:p>
        </p:txBody>
      </p:sp>
      <p:sp>
        <p:nvSpPr>
          <p:cNvPr id="143" name="F"/>
          <p:cNvSpPr txBox="1"/>
          <p:nvPr/>
        </p:nvSpPr>
        <p:spPr>
          <a:xfrm>
            <a:off x="2796306" y="3625010"/>
            <a:ext cx="916623" cy="5921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spcBef>
                <a:spcPts val="2100"/>
              </a:spcBef>
              <a:defRPr sz="34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F</a:t>
            </a:r>
          </a:p>
        </p:txBody>
      </p:sp>
      <p:sp>
        <p:nvSpPr>
          <p:cNvPr id="144" name="F"/>
          <p:cNvSpPr txBox="1"/>
          <p:nvPr/>
        </p:nvSpPr>
        <p:spPr>
          <a:xfrm>
            <a:off x="2681833" y="4658188"/>
            <a:ext cx="916623" cy="5921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spcBef>
                <a:spcPts val="2100"/>
              </a:spcBef>
              <a:defRPr sz="34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build="p" animBg="1" advAuto="0"/>
      <p:bldP spid="139" grpId="2" animBg="1" advAuto="0"/>
      <p:bldP spid="140" grpId="5" animBg="1" advAuto="0"/>
      <p:bldP spid="141" grpId="7" animBg="1" advAuto="0"/>
      <p:bldP spid="142" grpId="3" animBg="1" advAuto="0"/>
      <p:bldP spid="143" grpId="4" animBg="1" advAuto="0"/>
      <p:bldP spid="144" grpId="6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L’impero romano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>
                <a:solidFill>
                  <a:srgbClr val="EE3224"/>
                </a:solidFill>
              </a:rPr>
              <a:t>L’impero</a:t>
            </a:r>
            <a:r>
              <a:t> </a:t>
            </a:r>
            <a:r>
              <a:rPr>
                <a:solidFill>
                  <a:srgbClr val="F15238"/>
                </a:solidFill>
              </a:rPr>
              <a:t>romano</a:t>
            </a:r>
          </a:p>
        </p:txBody>
      </p:sp>
      <p:pic>
        <p:nvPicPr>
          <p:cNvPr id="147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2" y="1573212"/>
            <a:ext cx="7056438" cy="468153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Albero etimologico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53D2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Albero etimologico</a:t>
            </a:r>
          </a:p>
        </p:txBody>
      </p:sp>
      <p:grpSp>
        <p:nvGrpSpPr>
          <p:cNvPr id="170" name="Gruppo"/>
          <p:cNvGrpSpPr/>
          <p:nvPr/>
        </p:nvGrpSpPr>
        <p:grpSpPr>
          <a:xfrm>
            <a:off x="457199" y="1904998"/>
            <a:ext cx="8585202" cy="4561844"/>
            <a:chOff x="0" y="-1"/>
            <a:chExt cx="8585201" cy="4561842"/>
          </a:xfrm>
        </p:grpSpPr>
        <p:sp>
          <p:nvSpPr>
            <p:cNvPr id="150" name="Rettangolo"/>
            <p:cNvSpPr/>
            <p:nvPr/>
          </p:nvSpPr>
          <p:spPr>
            <a:xfrm>
              <a:off x="0" y="0"/>
              <a:ext cx="8229601" cy="411480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25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  <a:effectLst>
                    <a:outerShdw blurRad="762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1" name="Linea"/>
            <p:cNvSpPr/>
            <p:nvPr/>
          </p:nvSpPr>
          <p:spPr>
            <a:xfrm rot="5400000" flipH="1">
              <a:off x="5303520" y="457200"/>
              <a:ext cx="822961" cy="320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002" y="0"/>
                  </a:lnTo>
                  <a:lnTo>
                    <a:pt x="3002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25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  <a:effectLst>
                    <a:outerShdw blurRad="762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2" name="Linea"/>
            <p:cNvSpPr/>
            <p:nvPr/>
          </p:nvSpPr>
          <p:spPr>
            <a:xfrm rot="5400000" flipH="1">
              <a:off x="4236720" y="1524000"/>
              <a:ext cx="822961" cy="106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002" y="0"/>
                  </a:lnTo>
                  <a:lnTo>
                    <a:pt x="3002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25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  <a:effectLst>
                    <a:outerShdw blurRad="762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3" name="Linea"/>
            <p:cNvSpPr/>
            <p:nvPr/>
          </p:nvSpPr>
          <p:spPr>
            <a:xfrm rot="16200000">
              <a:off x="3169920" y="1524000"/>
              <a:ext cx="822961" cy="106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002" y="0"/>
                  </a:lnTo>
                  <a:lnTo>
                    <a:pt x="3002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25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  <a:effectLst>
                    <a:outerShdw blurRad="762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4" name="Linea"/>
            <p:cNvSpPr/>
            <p:nvPr/>
          </p:nvSpPr>
          <p:spPr>
            <a:xfrm rot="16200000">
              <a:off x="2103120" y="457200"/>
              <a:ext cx="822961" cy="320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002" y="0"/>
                  </a:lnTo>
                  <a:lnTo>
                    <a:pt x="3002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25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  <a:effectLst>
                    <a:outerShdw blurRad="762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57" name="Gruppo"/>
            <p:cNvGrpSpPr/>
            <p:nvPr/>
          </p:nvGrpSpPr>
          <p:grpSpPr>
            <a:xfrm>
              <a:off x="3048000" y="-1"/>
              <a:ext cx="2336801" cy="2092962"/>
              <a:chOff x="-142330" y="-1"/>
              <a:chExt cx="2336801" cy="2092961"/>
            </a:xfrm>
          </p:grpSpPr>
          <p:sp>
            <p:nvSpPr>
              <p:cNvPr id="155" name="Rettangolo arrotondato"/>
              <p:cNvSpPr/>
              <p:nvPr/>
            </p:nvSpPr>
            <p:spPr>
              <a:xfrm>
                <a:off x="-142330" y="-1"/>
                <a:ext cx="2133600" cy="1645921"/>
              </a:xfrm>
              <a:prstGeom prst="roundRect">
                <a:avLst>
                  <a:gd name="adj" fmla="val 16667"/>
                </a:avLst>
              </a:prstGeom>
              <a:solidFill>
                <a:srgbClr val="33CCCC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effectLst>
                      <a:outerShdw blurRad="762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6" name="Ambulare…"/>
              <p:cNvSpPr/>
              <p:nvPr/>
            </p:nvSpPr>
            <p:spPr>
              <a:xfrm>
                <a:off x="924470" y="822959"/>
                <a:ext cx="1270001" cy="1270001"/>
              </a:xfrm>
              <a:prstGeom prst="line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r>
                  <a:rPr dirty="0" err="1"/>
                  <a:t>Ambulare</a:t>
                </a:r>
                <a:endParaRPr dirty="0"/>
              </a:p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  <a:p>
                <a:pPr>
                  <a:defRPr>
                    <a:solidFill>
                      <a:srgbClr val="FFFFFF"/>
                    </a:solidFill>
                  </a:defRPr>
                </a:pPr>
                <a:r>
                  <a:rPr dirty="0"/>
                  <a:t>= </a:t>
                </a:r>
                <a:r>
                  <a:rPr dirty="0" err="1"/>
                  <a:t>passeggiare</a:t>
                </a:r>
                <a:endParaRPr dirty="0"/>
              </a:p>
            </p:txBody>
          </p:sp>
        </p:grpSp>
        <p:grpSp>
          <p:nvGrpSpPr>
            <p:cNvPr id="160" name="Gruppo"/>
            <p:cNvGrpSpPr/>
            <p:nvPr/>
          </p:nvGrpSpPr>
          <p:grpSpPr>
            <a:xfrm>
              <a:off x="0" y="2468880"/>
              <a:ext cx="2184400" cy="2092961"/>
              <a:chOff x="0" y="0"/>
              <a:chExt cx="2184400" cy="2092959"/>
            </a:xfrm>
          </p:grpSpPr>
          <p:sp>
            <p:nvSpPr>
              <p:cNvPr id="158" name="Rettangolo arrotondato"/>
              <p:cNvSpPr/>
              <p:nvPr/>
            </p:nvSpPr>
            <p:spPr>
              <a:xfrm>
                <a:off x="0" y="0"/>
                <a:ext cx="1828800" cy="1645920"/>
              </a:xfrm>
              <a:prstGeom prst="roundRect">
                <a:avLst>
                  <a:gd name="adj" fmla="val 16667"/>
                </a:avLst>
              </a:prstGeom>
              <a:solidFill>
                <a:srgbClr val="33CCCC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>
                  <a:defRPr sz="1100">
                    <a:solidFill>
                      <a:srgbClr val="FFFFFF"/>
                    </a:solidFill>
                    <a:effectLst>
                      <a:outerShdw blurRad="762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9" name="Luogo di cura…"/>
              <p:cNvSpPr/>
              <p:nvPr/>
            </p:nvSpPr>
            <p:spPr>
              <a:xfrm>
                <a:off x="914400" y="822959"/>
                <a:ext cx="1270000" cy="1270001"/>
              </a:xfrm>
              <a:prstGeom prst="line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Luogo di cura </a:t>
                </a: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per chi è in grado </a:t>
                </a: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di </a:t>
                </a:r>
                <a:r>
                  <a:rPr b="1">
                    <a:latin typeface="Tahoma"/>
                    <a:ea typeface="Tahoma"/>
                    <a:cs typeface="Tahoma"/>
                    <a:sym typeface="Tahoma"/>
                  </a:rPr>
                  <a:t>camminare: </a:t>
                </a:r>
              </a:p>
              <a:p>
                <a:pPr>
                  <a:defRPr sz="900" b="1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b="1">
                  <a:latin typeface="Tahoma"/>
                  <a:ea typeface="Tahoma"/>
                  <a:cs typeface="Tahoma"/>
                  <a:sym typeface="Tahoma"/>
                </a:endParaRP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ambulatorio</a:t>
                </a:r>
              </a:p>
            </p:txBody>
          </p:sp>
        </p:grpSp>
        <p:grpSp>
          <p:nvGrpSpPr>
            <p:cNvPr id="163" name="Gruppo"/>
            <p:cNvGrpSpPr/>
            <p:nvPr/>
          </p:nvGrpSpPr>
          <p:grpSpPr>
            <a:xfrm>
              <a:off x="2133600" y="2468880"/>
              <a:ext cx="2184401" cy="2092961"/>
              <a:chOff x="0" y="0"/>
              <a:chExt cx="2184399" cy="2092959"/>
            </a:xfrm>
          </p:grpSpPr>
          <p:sp>
            <p:nvSpPr>
              <p:cNvPr id="161" name="Rettangolo arrotondato"/>
              <p:cNvSpPr/>
              <p:nvPr/>
            </p:nvSpPr>
            <p:spPr>
              <a:xfrm>
                <a:off x="0" y="0"/>
                <a:ext cx="1828800" cy="1645920"/>
              </a:xfrm>
              <a:prstGeom prst="roundRect">
                <a:avLst>
                  <a:gd name="adj" fmla="val 16667"/>
                </a:avLst>
              </a:prstGeom>
              <a:solidFill>
                <a:srgbClr val="33CCCC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>
                  <a:defRPr sz="1100">
                    <a:solidFill>
                      <a:srgbClr val="FFFFFF"/>
                    </a:solidFill>
                    <a:effectLst>
                      <a:outerShdw blurRad="762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2" name="Veicolo per il trasporto…"/>
              <p:cNvSpPr/>
              <p:nvPr/>
            </p:nvSpPr>
            <p:spPr>
              <a:xfrm>
                <a:off x="914399" y="822959"/>
                <a:ext cx="1270001" cy="1270001"/>
              </a:xfrm>
              <a:prstGeom prst="line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/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Veicolo per il </a:t>
                </a:r>
                <a:r>
                  <a:rPr b="1">
                    <a:latin typeface="Tahoma"/>
                    <a:ea typeface="Tahoma"/>
                    <a:cs typeface="Tahoma"/>
                    <a:sym typeface="Tahoma"/>
                  </a:rPr>
                  <a:t>trasporto </a:t>
                </a: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di feriti e malati</a:t>
                </a:r>
                <a:r>
                  <a:rPr b="1">
                    <a:latin typeface="Tahoma"/>
                    <a:ea typeface="Tahoma"/>
                    <a:cs typeface="Tahoma"/>
                    <a:sym typeface="Tahoma"/>
                  </a:rPr>
                  <a:t>:</a:t>
                </a:r>
              </a:p>
              <a:p>
                <a:pPr>
                  <a:defRPr sz="1100" b="1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b="1">
                  <a:latin typeface="Tahoma"/>
                  <a:ea typeface="Tahoma"/>
                  <a:cs typeface="Tahoma"/>
                  <a:sym typeface="Tahoma"/>
                </a:endParaRP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ambulanza</a:t>
                </a:r>
              </a:p>
            </p:txBody>
          </p:sp>
        </p:grpSp>
        <p:grpSp>
          <p:nvGrpSpPr>
            <p:cNvPr id="166" name="Gruppo"/>
            <p:cNvGrpSpPr/>
            <p:nvPr/>
          </p:nvGrpSpPr>
          <p:grpSpPr>
            <a:xfrm>
              <a:off x="4267200" y="2468880"/>
              <a:ext cx="2184400" cy="2092961"/>
              <a:chOff x="0" y="0"/>
              <a:chExt cx="2184400" cy="2092959"/>
            </a:xfrm>
          </p:grpSpPr>
          <p:sp>
            <p:nvSpPr>
              <p:cNvPr id="164" name="Rettangolo arrotondato"/>
              <p:cNvSpPr/>
              <p:nvPr/>
            </p:nvSpPr>
            <p:spPr>
              <a:xfrm>
                <a:off x="0" y="0"/>
                <a:ext cx="1828800" cy="1645920"/>
              </a:xfrm>
              <a:prstGeom prst="roundRect">
                <a:avLst>
                  <a:gd name="adj" fmla="val 16667"/>
                </a:avLst>
              </a:prstGeom>
              <a:solidFill>
                <a:srgbClr val="33CCCC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>
                  <a:defRPr sz="1100">
                    <a:solidFill>
                      <a:srgbClr val="FFFFFF"/>
                    </a:solidFill>
                    <a:effectLst>
                      <a:outerShdw blurRad="762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5" name="Chi cammina…"/>
              <p:cNvSpPr/>
              <p:nvPr/>
            </p:nvSpPr>
            <p:spPr>
              <a:xfrm>
                <a:off x="914400" y="822959"/>
                <a:ext cx="1270000" cy="1270001"/>
              </a:xfrm>
              <a:prstGeom prst="line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Chi </a:t>
                </a:r>
                <a:r>
                  <a:rPr b="1">
                    <a:latin typeface="Tahoma"/>
                    <a:ea typeface="Tahoma"/>
                    <a:cs typeface="Tahoma"/>
                    <a:sym typeface="Tahoma"/>
                  </a:rPr>
                  <a:t>cammina</a:t>
                </a:r>
                <a:r>
                  <a:t> </a:t>
                </a: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durante il sonno</a:t>
                </a:r>
                <a:r>
                  <a:rPr b="1">
                    <a:latin typeface="Tahoma"/>
                    <a:ea typeface="Tahoma"/>
                    <a:cs typeface="Tahoma"/>
                    <a:sym typeface="Tahoma"/>
                  </a:rPr>
                  <a:t>:</a:t>
                </a:r>
                <a:r>
                  <a:t> </a:t>
                </a: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/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sonnambulo</a:t>
                </a:r>
              </a:p>
            </p:txBody>
          </p:sp>
        </p:grpSp>
        <p:grpSp>
          <p:nvGrpSpPr>
            <p:cNvPr id="169" name="Gruppo"/>
            <p:cNvGrpSpPr/>
            <p:nvPr/>
          </p:nvGrpSpPr>
          <p:grpSpPr>
            <a:xfrm>
              <a:off x="6400800" y="2468880"/>
              <a:ext cx="2184401" cy="2092961"/>
              <a:chOff x="0" y="0"/>
              <a:chExt cx="2184399" cy="2092959"/>
            </a:xfrm>
          </p:grpSpPr>
          <p:sp>
            <p:nvSpPr>
              <p:cNvPr id="167" name="Rettangolo arrotondato"/>
              <p:cNvSpPr/>
              <p:nvPr/>
            </p:nvSpPr>
            <p:spPr>
              <a:xfrm>
                <a:off x="0" y="0"/>
                <a:ext cx="1828800" cy="1645920"/>
              </a:xfrm>
              <a:prstGeom prst="roundRect">
                <a:avLst>
                  <a:gd name="adj" fmla="val 16667"/>
                </a:avLst>
              </a:prstGeom>
              <a:solidFill>
                <a:srgbClr val="33CCCC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>
                  <a:defRPr sz="1100">
                    <a:solidFill>
                      <a:srgbClr val="FFFFFF"/>
                    </a:solidFill>
                    <a:effectLst>
                      <a:outerShdw blurRad="762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8" name="Venditore che si sposta,…"/>
              <p:cNvSpPr/>
              <p:nvPr/>
            </p:nvSpPr>
            <p:spPr>
              <a:xfrm>
                <a:off x="914399" y="822959"/>
                <a:ext cx="1270001" cy="1270001"/>
              </a:xfrm>
              <a:prstGeom prst="line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Venditore che </a:t>
                </a:r>
                <a:r>
                  <a:rPr b="1">
                    <a:latin typeface="Tahoma"/>
                    <a:ea typeface="Tahoma"/>
                    <a:cs typeface="Tahoma"/>
                    <a:sym typeface="Tahoma"/>
                  </a:rPr>
                  <a:t>si sposta</a:t>
                </a:r>
                <a:r>
                  <a:t>, </a:t>
                </a: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senza sede fissa</a:t>
                </a:r>
                <a:r>
                  <a:rPr b="1">
                    <a:latin typeface="Tahoma"/>
                    <a:ea typeface="Tahoma"/>
                    <a:cs typeface="Tahoma"/>
                    <a:sym typeface="Tahoma"/>
                  </a:rPr>
                  <a:t>:</a:t>
                </a: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 b="1">
                  <a:latin typeface="Tahoma"/>
                  <a:ea typeface="Tahoma"/>
                  <a:cs typeface="Tahoma"/>
                  <a:sym typeface="Tahoma"/>
                </a:endParaRP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ambulante</a:t>
                </a:r>
              </a:p>
            </p:txBody>
          </p:sp>
        </p:grpSp>
      </p:grpSp>
      <p:sp>
        <p:nvSpPr>
          <p:cNvPr id="171" name="Rettangolo"/>
          <p:cNvSpPr/>
          <p:nvPr/>
        </p:nvSpPr>
        <p:spPr>
          <a:xfrm>
            <a:off x="3606003" y="2835004"/>
            <a:ext cx="1931990" cy="608870"/>
          </a:xfrm>
          <a:prstGeom prst="rect">
            <a:avLst/>
          </a:prstGeom>
          <a:solidFill>
            <a:srgbClr val="33CCCC"/>
          </a:solidFill>
          <a:ln w="3175">
            <a:miter lim="400000"/>
          </a:ln>
          <a:effectLst>
            <a:outerShdw blurRad="25400" dist="12700" dir="5400000" rotWithShape="0">
              <a:srgbClr val="000000">
                <a:alpha val="25000"/>
              </a:srgbClr>
            </a:outerShdw>
          </a:effectLst>
        </p:spPr>
        <p:txBody>
          <a:bodyPr lIns="35718" tIns="35718" rIns="35718" bIns="35718" anchor="ctr"/>
          <a:lstStyle/>
          <a:p>
            <a:pPr>
              <a:defRPr sz="2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2" name="Rettangolo"/>
          <p:cNvSpPr/>
          <p:nvPr/>
        </p:nvSpPr>
        <p:spPr>
          <a:xfrm>
            <a:off x="689767" y="5372100"/>
            <a:ext cx="1368426" cy="215900"/>
          </a:xfrm>
          <a:prstGeom prst="rect">
            <a:avLst/>
          </a:prstGeom>
          <a:solidFill>
            <a:srgbClr val="33CCCC"/>
          </a:solidFill>
          <a:ln w="3175">
            <a:miter lim="400000"/>
          </a:ln>
          <a:effectLst>
            <a:outerShdw blurRad="25400" dist="12700" dir="5400000" rotWithShape="0">
              <a:srgbClr val="000000">
                <a:alpha val="25000"/>
              </a:srgbClr>
            </a:outerShdw>
          </a:effectLst>
        </p:spPr>
        <p:txBody>
          <a:bodyPr lIns="35718" tIns="35718" rIns="35718" bIns="35718" anchor="ctr"/>
          <a:lstStyle/>
          <a:p>
            <a:pPr>
              <a:defRPr sz="2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3" name="Rettangolo"/>
          <p:cNvSpPr/>
          <p:nvPr/>
        </p:nvSpPr>
        <p:spPr>
          <a:xfrm>
            <a:off x="2843212" y="5300662"/>
            <a:ext cx="1439863" cy="287338"/>
          </a:xfrm>
          <a:prstGeom prst="rect">
            <a:avLst/>
          </a:prstGeom>
          <a:solidFill>
            <a:srgbClr val="33CCCC"/>
          </a:solidFill>
          <a:ln w="3175">
            <a:miter lim="400000"/>
          </a:ln>
          <a:effectLst>
            <a:outerShdw blurRad="25400" dist="12700" dir="5400000" rotWithShape="0">
              <a:srgbClr val="000000">
                <a:alpha val="25000"/>
              </a:srgbClr>
            </a:outerShdw>
          </a:effectLst>
        </p:spPr>
        <p:txBody>
          <a:bodyPr lIns="35718" tIns="35718" rIns="35718" bIns="35718" anchor="ctr"/>
          <a:lstStyle/>
          <a:p>
            <a:pPr>
              <a:defRPr sz="2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4" name="Rettangolo"/>
          <p:cNvSpPr/>
          <p:nvPr/>
        </p:nvSpPr>
        <p:spPr>
          <a:xfrm>
            <a:off x="5003800" y="5300662"/>
            <a:ext cx="1366838" cy="431801"/>
          </a:xfrm>
          <a:prstGeom prst="rect">
            <a:avLst/>
          </a:prstGeom>
          <a:solidFill>
            <a:srgbClr val="33CCCC"/>
          </a:solidFill>
          <a:ln w="3175">
            <a:miter lim="400000"/>
          </a:ln>
          <a:effectLst>
            <a:outerShdw blurRad="25400" dist="12700" dir="5400000" rotWithShape="0">
              <a:srgbClr val="000000">
                <a:alpha val="25000"/>
              </a:srgbClr>
            </a:outerShdw>
          </a:effectLst>
        </p:spPr>
        <p:txBody>
          <a:bodyPr lIns="35718" tIns="35718" rIns="35718" bIns="35718" anchor="ctr"/>
          <a:lstStyle/>
          <a:p>
            <a:pPr>
              <a:defRPr sz="2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5" name="Rettangolo"/>
          <p:cNvSpPr/>
          <p:nvPr/>
        </p:nvSpPr>
        <p:spPr>
          <a:xfrm>
            <a:off x="7019925" y="5300662"/>
            <a:ext cx="1366838" cy="431801"/>
          </a:xfrm>
          <a:prstGeom prst="rect">
            <a:avLst/>
          </a:prstGeom>
          <a:solidFill>
            <a:srgbClr val="33CCCC"/>
          </a:solidFill>
          <a:ln w="3175">
            <a:miter lim="400000"/>
          </a:ln>
          <a:effectLst>
            <a:outerShdw blurRad="25400" dist="12700" dir="5400000" rotWithShape="0">
              <a:srgbClr val="000000">
                <a:alpha val="25000"/>
              </a:srgbClr>
            </a:outerShdw>
          </a:effectLst>
        </p:spPr>
        <p:txBody>
          <a:bodyPr lIns="35718" tIns="35718" rIns="35718" bIns="35718" anchor="ctr"/>
          <a:lstStyle/>
          <a:p>
            <a:pPr>
              <a:defRPr sz="2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500" fill="hold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1" dur="2000" fill="hold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6" dur="2000" fill="hold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1" dur="2000" fill="hold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6" dur="2000" fill="hold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animBg="1" advAuto="0"/>
      <p:bldP spid="172" grpId="2" animBg="1" advAuto="0"/>
      <p:bldP spid="173" grpId="3" animBg="1" advAuto="0"/>
      <p:bldP spid="174" grpId="4" animBg="1" advAuto="0"/>
      <p:bldP spid="175" grpId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Macintosh PowerPoint</Application>
  <PresentationFormat>Presentazione su schermo (4:3)</PresentationFormat>
  <Paragraphs>67</Paragraphs>
  <Slides>13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Helvetica Neue</vt:lpstr>
      <vt:lpstr>Papyrus</vt:lpstr>
      <vt:lpstr>Tahoma</vt:lpstr>
      <vt:lpstr>Wingdings</vt:lpstr>
      <vt:lpstr>Parchment</vt:lpstr>
      <vt:lpstr>Presentazione per le seconde: opzione LATINO</vt:lpstr>
      <vt:lpstr>Una piccola introduzione  </vt:lpstr>
      <vt:lpstr>Presentazione standard di PowerPoint</vt:lpstr>
      <vt:lpstr>„Che me ne faccio del latino?“</vt:lpstr>
      <vt:lpstr>Latino lingua morta?!</vt:lpstr>
      <vt:lpstr>Quali lingue derivano dal latino?</vt:lpstr>
      <vt:lpstr>Vero o falso?</vt:lpstr>
      <vt:lpstr>L’impero romano</vt:lpstr>
      <vt:lpstr>Albero etimologico</vt:lpstr>
      <vt:lpstr>Un po’  di latino…</vt:lpstr>
      <vt:lpstr>Presentazione standard di PowerPoint</vt:lpstr>
      <vt:lpstr>Chi è incuriosito si ricordi: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per le seconde: opzione LATINO</dc:title>
  <cp:lastModifiedBy>Storrer Erika (DOCENTE)</cp:lastModifiedBy>
  <cp:revision>3</cp:revision>
  <dcterms:modified xsi:type="dcterms:W3CDTF">2020-03-25T14:33:07Z</dcterms:modified>
</cp:coreProperties>
</file>